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1" r:id="rId6"/>
    <p:sldId id="353" r:id="rId7"/>
    <p:sldId id="355" r:id="rId8"/>
    <p:sldId id="346" r:id="rId9"/>
    <p:sldId id="280" r:id="rId10"/>
    <p:sldId id="336" r:id="rId11"/>
    <p:sldId id="351" r:id="rId12"/>
    <p:sldId id="358" r:id="rId13"/>
    <p:sldId id="354" r:id="rId14"/>
    <p:sldId id="356" r:id="rId15"/>
    <p:sldId id="330" r:id="rId16"/>
    <p:sldId id="352" r:id="rId17"/>
    <p:sldId id="357" r:id="rId18"/>
    <p:sldId id="359" r:id="rId19"/>
    <p:sldId id="360" r:id="rId20"/>
    <p:sldId id="361" r:id="rId21"/>
    <p:sldId id="362" r:id="rId22"/>
    <p:sldId id="33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3666A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0925-D018-4694-8BD2-B89F172BCC0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C376-EA5F-40EB-B5C9-F210D82C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5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5D99-016A-414A-B5D0-2B391DB0FAA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F514-E216-4B0B-9B33-6FEA2EC0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post.com/2020-work-for-home-shift-learned/162595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testhackingnews.com/2020/11/30/how-to-deal-with-insider-threat-in-the-age-of-covid-19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what-is-tiktok-458893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what-is-tiktok-458893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what-is-tiktok-458893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Tessian.com/blog/what-is-an-insider-threat/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Mimecast.com/</a:t>
            </a:r>
            <a:r>
              <a:rPr lang="en-US" dirty="0" err="1"/>
              <a:t>globalassets</a:t>
            </a:r>
            <a:r>
              <a:rPr lang="en-US" dirty="0"/>
              <a:t>/cyber-resilience-content/100-days-of-coronavirus-threat-intelligence.pdf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Mimecast.com/</a:t>
            </a:r>
            <a:r>
              <a:rPr lang="en-US" dirty="0" err="1"/>
              <a:t>globalassets</a:t>
            </a:r>
            <a:r>
              <a:rPr lang="en-US" dirty="0"/>
              <a:t>/cyber-resilience-content/100-days-of-coronavirus-threat-intelligence.pdf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6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Mimecast.com/</a:t>
            </a:r>
            <a:r>
              <a:rPr lang="en-US" dirty="0" err="1"/>
              <a:t>globalassets</a:t>
            </a:r>
            <a:r>
              <a:rPr lang="en-US" dirty="0"/>
              <a:t>/cyber-resilience-content/100-days-of-coronavirus-threat-intelligence.pdf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https://www.databreaches.net/insider-threat-former-employee-of-medical-packaging-company-sentenced-to-federal-prison-for-disrupting-ppe-shipments/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Mimecast.com/</a:t>
            </a:r>
            <a:r>
              <a:rPr lang="en-US" dirty="0" err="1"/>
              <a:t>globalassets</a:t>
            </a:r>
            <a:r>
              <a:rPr lang="en-US" dirty="0"/>
              <a:t>/cyber-resilience-content/100-days-of-coronavirus-threat-intelligence.pdf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7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Mimecast.com/</a:t>
            </a:r>
            <a:r>
              <a:rPr lang="en-US" dirty="0" err="1"/>
              <a:t>globalassets</a:t>
            </a:r>
            <a:r>
              <a:rPr lang="en-US" dirty="0"/>
              <a:t>/cyber-resilience-content/100-days-of-coronavirus-threat-intelligence.pdf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https://blog.checkpoint.com/2020/11/19/whos-calling-how-to-avoid-being-hooked-by-vishing-the-new-old-school-phone-scam/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6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https://threatpost.com/2020-work-for-home-shift-learned/162595/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Tessian.com/blog/what-is-an-insider-threat/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5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https://latesthackingnews.com/2020/11/30/how-to-deal-with-insider-threat-in-the-age-of-covid-19/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https://www.engadget.com/fbi-cybercrime-complaints-increase-fourfold-covid-19-091946793.html</a:t>
            </a:r>
          </a:p>
          <a:p>
            <a:r>
              <a:rPr lang="en-US" dirty="0"/>
              <a:t>https://www.upi.com/Top_News/US/2020/10/19/Cyberthreats-growing-more-sophisticated-harder-to-find-experts-say/2801602867227/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https://www.investopedia.com/what-is-tiktok-4588933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Securitymagazine.com/articles/92606-how-to-minimize-the-risk-of-insider-threats-physical-and-cyber-during-covid-19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Securitymagazine.com/articles/92606-how-to-minimize-the-risk-of-insider-threats-physical-and-cyber-during-covid-19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https://www.investopedia.com/what-is-tiktok-4588933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https://www.investopedia.com/what-is-tiktok-4588933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74125-F2D3-4455-9B62-BF3D58EF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388" y="2121732"/>
            <a:ext cx="10676622" cy="872779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2306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B9DF0C-EC2E-470C-9E6C-6675A5570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2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C895-F598-4168-89AA-53841B23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31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-7088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B5AA1A-C1FF-4B63-9DA3-C913E8739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63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A6DCC5-4877-40C7-A5CA-38F29CCAD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9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1C976-236D-4BDB-B86F-53983B97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65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4768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09" y="2454765"/>
            <a:ext cx="10684021" cy="1081902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4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BD9DDB-A09A-4508-8684-E4BD4F1A4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836572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</p:spTree>
    <p:extLst>
      <p:ext uri="{BB962C8B-B14F-4D97-AF65-F5344CB8AC3E}">
        <p14:creationId xmlns:p14="http://schemas.microsoft.com/office/powerpoint/2010/main" val="2827972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7302EB-4139-484D-A2C3-7376F118F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</p:txBody>
      </p:sp>
    </p:spTree>
    <p:extLst>
      <p:ext uri="{BB962C8B-B14F-4D97-AF65-F5344CB8AC3E}">
        <p14:creationId xmlns:p14="http://schemas.microsoft.com/office/powerpoint/2010/main" val="8981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0" y="6392159"/>
            <a:ext cx="1479820" cy="35760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82400" y="6464593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1" r:id="rId6"/>
    <p:sldLayoutId id="2147483652" r:id="rId7"/>
    <p:sldLayoutId id="2147483653" r:id="rId8"/>
    <p:sldLayoutId id="2147483656" r:id="rId9"/>
    <p:sldLayoutId id="2147483654" r:id="rId10"/>
    <p:sldLayoutId id="21474836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264862-1313-214C-AB25-D420175C1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988" y="3488840"/>
            <a:ext cx="10684021" cy="374650"/>
          </a:xfrm>
        </p:spPr>
        <p:txBody>
          <a:bodyPr/>
          <a:lstStyle/>
          <a:p>
            <a:r>
              <a:rPr lang="en-US" sz="2000"/>
              <a:t>Counterintelligence Awareness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874FF-A006-424D-AC76-40C594F3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Agency FB" panose="020B0503020202020204" pitchFamily="34" charset="0"/>
              </a:rPr>
              <a:t>Insider Threat in the Age of COVID</a:t>
            </a:r>
            <a:endParaRPr lang="en-US" sz="4400" b="1" dirty="0"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996440-193C-4F29-A2E7-17500A6BAC39}"/>
              </a:ext>
            </a:extLst>
          </p:cNvPr>
          <p:cNvSpPr/>
          <p:nvPr/>
        </p:nvSpPr>
        <p:spPr>
          <a:xfrm>
            <a:off x="4333875" y="6324600"/>
            <a:ext cx="3352800" cy="304800"/>
          </a:xfrm>
          <a:prstGeom prst="rect">
            <a:avLst/>
          </a:prstGeom>
          <a:ln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CA7D09-137A-4F97-94AA-DCE0FBA00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4"/>
    </mc:Choice>
    <mc:Fallback xmlns="">
      <p:transition spd="slow" advTm="122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854"/>
            <a:ext cx="7039652" cy="836572"/>
          </a:xfrm>
        </p:spPr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Mitigations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6E39C-AB9B-4302-816C-A475BB1128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404" y="1502063"/>
            <a:ext cx="10944226" cy="4387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Look for behavioral risk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Use perimeter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Ensure VPN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Security Education Training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Defense in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Incentivize positive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Prohibit retention of proprietary in the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Maintain a clear/clean workspace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Lock laptop upon leaving workspace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971550" lvl="1" indent="-285750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8D9EA-19A6-485B-8145-B3E98F49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653" y="0"/>
            <a:ext cx="515234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6778B-AB8F-4675-9199-039389BF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652" y="3623586"/>
            <a:ext cx="5152347" cy="26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27"/>
    </mc:Choice>
    <mc:Fallback xmlns="">
      <p:transition spd="slow" advTm="10012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Supervisor/Manager Potential Actions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6E39C-AB9B-4302-816C-A475BB1128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399" y="1311425"/>
            <a:ext cx="10944226" cy="4387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Monitor Stress Factors in employee’s lives</a:t>
            </a:r>
          </a:p>
          <a:p>
            <a:pPr marL="971550" lvl="1" indent="-285750"/>
            <a:r>
              <a:rPr lang="en-US" sz="1800" dirty="0"/>
              <a:t>Supervisors/manager are frontline eyes and ears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Connect coworkers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Establish core hours to enable socialization among employees</a:t>
            </a:r>
          </a:p>
          <a:p>
            <a:pPr marL="971550" lvl="1" indent="-285750"/>
            <a:r>
              <a:rPr lang="en-US" sz="2000" dirty="0"/>
              <a:t>Allow the remainder to work ‘at will’</a:t>
            </a:r>
          </a:p>
          <a:p>
            <a:pPr marL="971550" lvl="1" indent="-285750"/>
            <a:r>
              <a:rPr lang="en-US" sz="2000" dirty="0"/>
              <a:t>Stress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Take avid interest in employee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Re-learn employee’s behavioral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employees are reassured of job security, promotion opportunities,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27"/>
    </mc:Choice>
    <mc:Fallback xmlns="">
      <p:transition spd="slow" advTm="10012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6CE1-3B85-40F7-A188-34D4E63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Tips for Working From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CE508-153E-4403-99A5-A05BB45D7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341684"/>
            <a:ext cx="7142054" cy="39619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Update Home WIFI with a strong password</a:t>
            </a:r>
          </a:p>
          <a:p>
            <a:pPr marL="1028700" lvl="1" indent="-342900"/>
            <a:r>
              <a:rPr lang="en-US" sz="2200" dirty="0"/>
              <a:t>Use numbers and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Never click on COVID-19 related attachments outside your trusted perimeter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Double Check Links</a:t>
            </a:r>
          </a:p>
          <a:p>
            <a:pPr marL="1028700" lvl="1" indent="-342900"/>
            <a:r>
              <a:rPr lang="en-US" sz="2200" dirty="0"/>
              <a:t>Ensure the links go to the correct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Update usernames and passwords on trusted sites only</a:t>
            </a:r>
          </a:p>
          <a:p>
            <a:pPr marL="1028700" lvl="1" indent="-342900"/>
            <a:r>
              <a:rPr lang="en-US" sz="2200" dirty="0"/>
              <a:t>Don’t reuse passwords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 not use personal devices at home to access </a:t>
            </a:r>
          </a:p>
          <a:p>
            <a:r>
              <a:rPr lang="en-US" sz="2200" dirty="0"/>
              <a:t>organization networks, data, or 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9B942C-AD29-4242-96CC-8840807B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33" y="2385574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40"/>
    </mc:Choice>
    <mc:Fallback xmlns="">
      <p:transition spd="slow" advTm="274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6CE1-3B85-40F7-A188-34D4E63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gency FB" panose="020B0503020202020204" pitchFamily="34" charset="0"/>
              </a:rPr>
              <a:t>Don’t Be a Negligent Insider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CE508-153E-4403-99A5-A05BB45D7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417957"/>
            <a:ext cx="10515600" cy="4387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Protect your laptop and any printed Proprietary Info</a:t>
            </a:r>
          </a:p>
          <a:p>
            <a:pPr marL="1028700" lvl="1" indent="-342900"/>
            <a:r>
              <a:rPr lang="en-US" sz="2200" dirty="0"/>
              <a:t>Do not print what you do not need</a:t>
            </a:r>
          </a:p>
          <a:p>
            <a:pPr marL="1028700" lvl="1" indent="-342900"/>
            <a:r>
              <a:rPr lang="en-US" sz="2200" dirty="0"/>
              <a:t>Lock and log off if you share a household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only approved file transfer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email to your personal email unless approved</a:t>
            </a:r>
          </a:p>
          <a:p>
            <a:pPr marL="1028700" lvl="1" indent="-342900"/>
            <a:r>
              <a:rPr lang="en-US" sz="2200" dirty="0"/>
              <a:t>Could be in violation of company’s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 suspicious email activity to CI Team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451640-01D6-48C2-A31C-0174CEAF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36" y="4986960"/>
            <a:ext cx="5457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5CC50BA-61EC-4FEB-B51B-6B97FFD0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57" y="1530389"/>
            <a:ext cx="3968784" cy="18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8"/>
    </mc:Choice>
    <mc:Fallback xmlns="">
      <p:transition spd="slow" advTm="4433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6CE1-3B85-40F7-A188-34D4E63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gency FB" panose="020B0503020202020204" pitchFamily="34" charset="0"/>
              </a:rPr>
              <a:t>2020 Case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CE508-153E-4403-99A5-A05BB45D7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417957"/>
            <a:ext cx="10515600" cy="4387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March 2020-Chris Dobbins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 2020 Roblox Incident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July 2020-Jean Patrice Delia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July 2020-Vishing Scam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4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8"/>
    </mc:Choice>
    <mc:Fallback xmlns="">
      <p:transition spd="slow" advTm="443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6CE1-3B85-40F7-A188-34D4E63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gency FB" panose="020B0503020202020204" pitchFamily="34" charset="0"/>
              </a:rPr>
              <a:t>Medical Packaging Company-Chris Dobbins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CE508-153E-4403-99A5-A05BB45D7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417957"/>
            <a:ext cx="10515600" cy="4387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Hacked and sabotaged his company’s electronic shipping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company $200,000 in damages due to delayed 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did he do it?</a:t>
            </a:r>
          </a:p>
          <a:p>
            <a:pPr marL="1028700" lvl="1" indent="-342900"/>
            <a:r>
              <a:rPr lang="en-US" sz="2200" dirty="0"/>
              <a:t>He was terminated from employment in early March 2020</a:t>
            </a:r>
          </a:p>
          <a:p>
            <a:pPr marL="1028700" lvl="1" indent="-342900"/>
            <a:r>
              <a:rPr lang="en-US" sz="2200" dirty="0"/>
              <a:t>Allowed to continue working until end of the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did he do?</a:t>
            </a:r>
          </a:p>
          <a:p>
            <a:pPr marL="1028700" lvl="1" indent="-342900"/>
            <a:r>
              <a:rPr lang="en-US" sz="2200" dirty="0"/>
              <a:t>Created a fake user profile</a:t>
            </a:r>
          </a:p>
          <a:p>
            <a:pPr marL="1028700" lvl="1" indent="-342900"/>
            <a:r>
              <a:rPr lang="en-US" sz="2200" dirty="0"/>
              <a:t>Accessed after left the company</a:t>
            </a:r>
          </a:p>
          <a:p>
            <a:pPr marL="1028700" lvl="1" indent="-342900"/>
            <a:r>
              <a:rPr lang="en-US" sz="2200" dirty="0"/>
              <a:t>Edited 115,581 records</a:t>
            </a:r>
          </a:p>
          <a:p>
            <a:pPr marL="1028700" lvl="1" indent="-342900"/>
            <a:r>
              <a:rPr lang="en-US" sz="2200" dirty="0"/>
              <a:t>Deleted 2371 more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87EFE-B9EB-4B8A-BE16-9EEF46AE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3375025"/>
            <a:ext cx="2914650" cy="2924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CA1566-20E8-4458-9A7A-09C5FB18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4335642"/>
            <a:ext cx="3676650" cy="19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8"/>
    </mc:Choice>
    <mc:Fallback xmlns="">
      <p:transition spd="slow" advTm="4433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6CE1-3B85-40F7-A188-34D4E63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gency FB" panose="020B0503020202020204" pitchFamily="34" charset="0"/>
              </a:rPr>
              <a:t>Roblox Incident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CE508-153E-4403-99A5-A05BB45D7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417957"/>
            <a:ext cx="10515600" cy="4387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Hacker used bribery and social engineering to gain access to Roblox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Paid an insider threat to lookup user data for them (PII)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Then used LinkedIn to social engineer a phishing email to target a customer support representative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Accessed:</a:t>
            </a:r>
          </a:p>
          <a:p>
            <a:pPr marL="1028700" lvl="1" indent="-342900"/>
            <a:r>
              <a:rPr lang="en-US" sz="2200" dirty="0"/>
              <a:t>Gamers’ email addresses</a:t>
            </a:r>
          </a:p>
          <a:p>
            <a:pPr marL="1028700" lvl="1" indent="-342900"/>
            <a:r>
              <a:rPr lang="en-US" sz="2200" dirty="0"/>
              <a:t>Change passwords</a:t>
            </a:r>
          </a:p>
          <a:p>
            <a:pPr marL="1028700" lvl="1" indent="-342900"/>
            <a:r>
              <a:rPr lang="en-US" sz="2200" dirty="0"/>
              <a:t>Remove two-factor authentication</a:t>
            </a:r>
          </a:p>
          <a:p>
            <a:pPr marL="1028700" lvl="1" indent="-342900"/>
            <a:r>
              <a:rPr lang="en-US" sz="2200" dirty="0"/>
              <a:t>Ban users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79107-D81E-48FD-903B-F074DE5C4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3563049"/>
            <a:ext cx="5139267" cy="26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8"/>
    </mc:Choice>
    <mc:Fallback xmlns="">
      <p:transition spd="slow" advTm="4433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6CE1-3B85-40F7-A188-34D4E63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gency FB" panose="020B0503020202020204" pitchFamily="34" charset="0"/>
              </a:rPr>
              <a:t>Jean Patrice Delia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CE508-153E-4403-99A5-A05BB45D7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417957"/>
            <a:ext cx="7308630" cy="4387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Conspired with Miguel </a:t>
            </a:r>
            <a:r>
              <a:rPr lang="en-US" sz="2400" dirty="0" err="1"/>
              <a:t>Sernas</a:t>
            </a:r>
            <a:r>
              <a:rPr lang="en-US" sz="2400" dirty="0"/>
              <a:t> of Mexico City, Mexico to steal trade secrets from General Electric Company (GE)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was advanced computer models created by and used by GE to calibrate turbines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Combined with stolen marketing data and pricing information to compete against his former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Pled guilty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61A74-584C-469D-A697-C5AC64B94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41" y="2176537"/>
            <a:ext cx="2870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8"/>
    </mc:Choice>
    <mc:Fallback xmlns="">
      <p:transition spd="slow" advTm="4433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6CE1-3B85-40F7-A188-34D4E63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gency FB" panose="020B0503020202020204" pitchFamily="34" charset="0"/>
              </a:rPr>
              <a:t>Vishing Scam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CE508-153E-4403-99A5-A05BB45D7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417957"/>
            <a:ext cx="11521440" cy="4387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Vishing (voice phishing) is a social engineering attack whereby attackers impersonate a trusted entity during a voice call to manipulate their targets into revealing sensitive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Often use Voice over Internet Protocol (VoIP) as its difficult to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data from LinkedIn and social media platforms to target victims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Professional criminal hacking group offer this as a service targeting specific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Present themselves as Corporate IT help desk and attempt to obtain information from employees or convince them to execute malicious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Also used by advanced persistent threats such as Iranian Charming Kitten and North Korean Lazarus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July 2020, Twitter suffered this attack as hackers accessed high profile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21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8"/>
    </mc:Choice>
    <mc:Fallback xmlns="">
      <p:transition spd="slow" advTm="4433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Parting Thoughts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6E39C-AB9B-4302-816C-A475BB1128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69644" y="2110416"/>
            <a:ext cx="10319385" cy="3149953"/>
          </a:xfrm>
        </p:spPr>
        <p:txBody>
          <a:bodyPr/>
          <a:lstStyle/>
          <a:p>
            <a:pPr lvl="0"/>
            <a:r>
              <a:rPr lang="en-US" sz="2400" dirty="0"/>
              <a:t>“92% of insider threat cases were preceded by a negative work event, such as a termination, demotion, or dispute with a supervisor”</a:t>
            </a:r>
          </a:p>
          <a:p>
            <a:endParaRPr lang="en-US" sz="2400" dirty="0"/>
          </a:p>
          <a:p>
            <a:r>
              <a:rPr lang="en-US" sz="2400" dirty="0"/>
              <a:t>“59% of employees who leave an organization voluntarily or involuntarily say they take sensitive data with them”</a:t>
            </a:r>
          </a:p>
          <a:p>
            <a:endParaRPr lang="en-US" sz="2400" dirty="0"/>
          </a:p>
          <a:p>
            <a:pPr algn="r"/>
            <a:r>
              <a:rPr lang="en-US" sz="2400" dirty="0"/>
              <a:t>Deloitte Insider Issue #6</a:t>
            </a:r>
          </a:p>
          <a:p>
            <a:pPr algn="r"/>
            <a:r>
              <a:rPr lang="en-US" sz="2400" dirty="0"/>
              <a:t>Mike </a:t>
            </a:r>
            <a:r>
              <a:rPr lang="en-US" sz="2400" dirty="0" err="1"/>
              <a:t>Gelles</a:t>
            </a:r>
            <a:r>
              <a:rPr lang="en-US" sz="2400" dirty="0"/>
              <a:t> and Linda Walsh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9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8"/>
    </mc:Choice>
    <mc:Fallback xmlns="">
      <p:transition spd="slow" advTm="4122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Insider Threat Definition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90548" y="1540025"/>
            <a:ext cx="7834261" cy="4387360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latin typeface="+mn-lt"/>
              </a:rPr>
              <a:t>What is an Insider Threat?</a:t>
            </a:r>
          </a:p>
          <a:p>
            <a:r>
              <a:rPr lang="x-none" sz="2000" dirty="0">
                <a:latin typeface="+mn-lt"/>
              </a:rPr>
              <a:t>The threat presented by a person who has, or once had, authorized access to information, facilities, networks, people, or resources; and who wittingly, or unwittingly, commits: acts in contravention of law or policy that resulted in, or might result in, harm through the loss or degradation of government or company information, resources, or capabilities; or destructive acts, to include physical harm to others in the workplace.</a:t>
            </a:r>
            <a:br>
              <a:rPr lang="en-US" sz="2400" dirty="0">
                <a:solidFill>
                  <a:schemeClr val="tx2"/>
                </a:solidFill>
                <a:latin typeface="Agency FB" panose="020B0503020202020204" pitchFamily="34" charset="0"/>
              </a:rPr>
            </a:br>
            <a:endParaRPr lang="en-US" sz="2400" dirty="0">
              <a:solidFill>
                <a:schemeClr val="tx2"/>
              </a:solidFill>
              <a:latin typeface="Agency FB" panose="020B0503020202020204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B968B9-FF32-4CB7-BF93-0C961E5B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99" y="1083076"/>
            <a:ext cx="253615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0"/>
    </mc:Choice>
    <mc:Fallback xmlns="">
      <p:transition spd="slow" advTm="433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Types of Insider Threats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90548" y="1540025"/>
            <a:ext cx="6189193" cy="438736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Unintentional Insider Threat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The most prevalent type of insider threat</a:t>
            </a:r>
          </a:p>
          <a:p>
            <a:pPr marL="1028700" lvl="1" indent="-342900"/>
            <a:r>
              <a:rPr lang="en-US" sz="1800" dirty="0"/>
              <a:t>Distraction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Negligence</a:t>
            </a:r>
          </a:p>
          <a:p>
            <a:pPr marL="1028700" lvl="1" indent="-342900"/>
            <a:r>
              <a:rPr lang="en-US" sz="1800" dirty="0"/>
              <a:t>Lack of security awareness</a:t>
            </a:r>
          </a:p>
          <a:p>
            <a:pPr lvl="1" indent="0">
              <a:buNone/>
            </a:pPr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Malicious Insider Threat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Willingly, intentionally, and/or nefariously engages in activity for financial or personal gain</a:t>
            </a:r>
          </a:p>
          <a:p>
            <a:pPr marL="1028700" lvl="1" indent="-342900"/>
            <a:r>
              <a:rPr lang="en-US" sz="1800" dirty="0"/>
              <a:t>Data brokering is a $200 billion dollar industry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Data is power, money, 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6CA401-ACA3-4B97-BFC4-49D00819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22" y="7219"/>
            <a:ext cx="5261050" cy="3405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C984DD-6474-45AA-850D-8E89039A3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9" t="6850" r="18859" b="1744"/>
          <a:stretch/>
        </p:blipFill>
        <p:spPr>
          <a:xfrm>
            <a:off x="7825946" y="3494746"/>
            <a:ext cx="3698789" cy="27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0"/>
    </mc:Choice>
    <mc:Fallback xmlns="">
      <p:transition spd="slow" advTm="433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Spectrum of Behavior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90549" y="1540025"/>
            <a:ext cx="6757602" cy="438736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Usually a spectrum of behavior that follows a continuum of idea to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Prolonged stress may increase anxiety, impulsivity, impair judgment and may lead people to become negative and distort their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Finance is a major motivator, particularly as pandemic constrains or wipes out finances, savings, IRAs, and 401Ks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Anxiety and stress may cause individuals to cut corners or not be attentive to security policy and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 crises, catastrophizing of experiences may cause hopelessness and lead to impulsiveness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Increases with major stressors such as realignment, acquisition, mergers, or divestitures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E25DCB-3CDA-420E-B508-8FAC8B74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351" y="1540025"/>
            <a:ext cx="4581571" cy="34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0"/>
    </mc:Choice>
    <mc:Fallback xmlns="">
      <p:transition spd="slow" advTm="433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ABBA2A-8F03-462B-8D8B-E6CB74D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latin typeface="Agency FB" panose="020B0503020202020204" pitchFamily="34" charset="0"/>
              </a:rPr>
              <a:t>Statistics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4D20B-8AF5-495B-9DAF-0F63BE0929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2679" y="1398895"/>
            <a:ext cx="10732365" cy="40602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Ponemon</a:t>
            </a:r>
            <a:r>
              <a:rPr lang="en-US" sz="2200" dirty="0"/>
              <a:t> Institute-Insider Threats rose an incredible 47% from 2018-2020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Average cost increased by 31% since 2018</a:t>
            </a:r>
          </a:p>
          <a:p>
            <a:pPr marL="971550" lvl="1" indent="-285750"/>
            <a:r>
              <a:rPr lang="en-US" sz="2000" dirty="0"/>
              <a:t>In 2020, 11.45 million dollars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Global Cybercrime costs reached 1 trillion in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70 orgs surveyed by Skybox identified 1/3 of employees would telecommute for 18 more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971550" lvl="1" indent="-285750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354C58-5363-4C86-9FC4-4BA9D54EA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94" y="3612462"/>
            <a:ext cx="6958198" cy="24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11"/>
    </mc:Choice>
    <mc:Fallback xmlns="">
      <p:transition spd="slow" advTm="400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COVID Threat Atmosphere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6E39C-AB9B-4302-816C-A475BB1128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" y="1151626"/>
            <a:ext cx="10944226" cy="49690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Cybercriminals target the human, not the tech</a:t>
            </a:r>
          </a:p>
          <a:p>
            <a:pPr marL="971550" lvl="1" indent="-285750"/>
            <a:r>
              <a:rPr lang="en-US" sz="2200" dirty="0"/>
              <a:t>Email attachments</a:t>
            </a:r>
          </a:p>
          <a:p>
            <a:pPr marL="971550" lvl="1" indent="-285750"/>
            <a:r>
              <a:rPr lang="en-US" sz="2200" dirty="0"/>
              <a:t>Credentials theft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300% increase in cybercrime</a:t>
            </a:r>
          </a:p>
          <a:p>
            <a:pPr marL="971550" lvl="1" indent="-285750"/>
            <a:r>
              <a:rPr lang="en-US" sz="2200" dirty="0"/>
              <a:t>3000-4000 cybersecurity complaints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Microsoft observed 16 nation-states leverage the COVID-19 crisis for their benefit in the cybersecurity realm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Google’s Threat Analysis Group blocked 18 million COVID-19 themed malware and phishing emails per day in April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Ransomware Gangs emerged as most common threat</a:t>
            </a:r>
          </a:p>
          <a:p>
            <a:pPr marL="971550" lvl="1" indent="-285750"/>
            <a:r>
              <a:rPr lang="en-US" sz="2200" dirty="0"/>
              <a:t>Based off the </a:t>
            </a:r>
            <a:r>
              <a:rPr lang="en-US" sz="2200" dirty="0" err="1"/>
              <a:t>Wannacry</a:t>
            </a:r>
            <a:r>
              <a:rPr lang="en-US" sz="2200" dirty="0"/>
              <a:t> hack in 2017</a:t>
            </a:r>
          </a:p>
          <a:p>
            <a:pPr marL="971550" lvl="1" indent="-285750"/>
            <a:r>
              <a:rPr lang="en-US" sz="2200" dirty="0"/>
              <a:t>Origins in North Korea</a:t>
            </a:r>
          </a:p>
          <a:p>
            <a:pPr marL="971550" lvl="1" indent="-285750"/>
            <a:r>
              <a:rPr lang="en-US" sz="2200" dirty="0"/>
              <a:t>2019-attacks increased 200%</a:t>
            </a:r>
          </a:p>
        </p:txBody>
      </p:sp>
    </p:spTree>
    <p:extLst>
      <p:ext uri="{BB962C8B-B14F-4D97-AF65-F5344CB8AC3E}">
        <p14:creationId xmlns:p14="http://schemas.microsoft.com/office/powerpoint/2010/main" val="19473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3"/>
    </mc:Choice>
    <mc:Fallback xmlns="">
      <p:transition spd="slow" advTm="757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After-Effects of Telecommuting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6E39C-AB9B-4302-816C-A475BB1128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1356" y="1594394"/>
            <a:ext cx="10944226" cy="4387360"/>
          </a:xfrm>
        </p:spPr>
        <p:txBody>
          <a:bodyPr/>
          <a:lstStyle/>
          <a:p>
            <a:r>
              <a:rPr lang="en-US" sz="2000" dirty="0"/>
              <a:t>Hastily configured remote work policies fueled cybersecurity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Threat actors capitalized on the following: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Protocols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Online tools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Unfamiliar forms of communications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Overall lack of familiarity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Blurring of line between personal/professional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understanding of Cyberthreats and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the risk of social engineering, malware, &amp;</a:t>
            </a:r>
          </a:p>
          <a:p>
            <a:r>
              <a:rPr lang="en-US" sz="2000" dirty="0"/>
              <a:t>ransomware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12564-D83B-4E43-8EC8-2D621C97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2463190"/>
            <a:ext cx="3924264" cy="3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92"/>
    </mc:Choice>
    <mc:Fallback xmlns="">
      <p:transition spd="slow" advTm="896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Vulnerabilities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6E39C-AB9B-4302-816C-A475BB1128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399" y="1311425"/>
            <a:ext cx="10944226" cy="4387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Weak links are home routers and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Password hygiene is poor in the best of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Remote employees thrust into new working environments with no face-to-face supervision and little to no training for handling new security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Distractions</a:t>
            </a:r>
          </a:p>
          <a:p>
            <a:pPr marL="971550" lvl="1" indent="-285750"/>
            <a:r>
              <a:rPr lang="en-US" sz="2000" dirty="0"/>
              <a:t>Balancing home/work life when employee and family are using shared spaces to accomplish work/school/free time</a:t>
            </a:r>
          </a:p>
          <a:p>
            <a:pPr marL="971550" lvl="1" indent="-285750"/>
            <a:r>
              <a:rPr lang="en-US" sz="2000" dirty="0"/>
              <a:t>Distractions increase chance of becoming a 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Company equipment is in the home, with potential access by family, friends, </a:t>
            </a:r>
            <a:r>
              <a:rPr lang="en-US" sz="2200" dirty="0" err="1"/>
              <a:t>etc</a:t>
            </a:r>
            <a:endParaRPr lang="en-US" sz="2200" dirty="0"/>
          </a:p>
          <a:p>
            <a:pPr marL="971550" lvl="1" indent="-285750"/>
            <a:r>
              <a:rPr lang="en-US" sz="2000" dirty="0"/>
              <a:t>Protect access</a:t>
            </a:r>
          </a:p>
          <a:p>
            <a:pPr marL="971550" lvl="1" indent="-285750"/>
            <a:r>
              <a:rPr lang="en-US" sz="2000" dirty="0"/>
              <a:t>Not appropriate to leave company equipment in a car overnight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Physical Documents</a:t>
            </a:r>
          </a:p>
          <a:p>
            <a:pPr marL="971550" lvl="1" indent="-285750"/>
            <a:r>
              <a:rPr lang="en-US" sz="2000" dirty="0"/>
              <a:t>Protect all docs printed related to work, lock up if you work in a shared space from home</a:t>
            </a:r>
          </a:p>
          <a:p>
            <a:pPr marL="971550" lvl="1" indent="-285750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27"/>
    </mc:Choice>
    <mc:Fallback xmlns="">
      <p:transition spd="slow" advTm="1001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088635-79EA-435B-97F3-4FED18A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74854"/>
            <a:ext cx="10515600" cy="836572"/>
          </a:xfrm>
        </p:spPr>
        <p:txBody>
          <a:bodyPr/>
          <a:lstStyle/>
          <a:p>
            <a:pPr algn="ctr"/>
            <a:r>
              <a:rPr lang="en-US" sz="4400" b="1" u="sng" dirty="0">
                <a:latin typeface="Agency FB" panose="020B0503020202020204" pitchFamily="34" charset="0"/>
              </a:rPr>
              <a:t>Vulnerabilities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6E39C-AB9B-4302-816C-A475BB1128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399" y="1311425"/>
            <a:ext cx="10944226" cy="4387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Remote employees were granted greater data security responsibility with less direct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Valuable insights to interpersonal observations and engagement are now limited or virtually non-existent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85750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747B5-BF2F-4303-9B30-1F8E9B9E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78" y="2871844"/>
            <a:ext cx="8365067" cy="32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27"/>
    </mc:Choice>
    <mc:Fallback xmlns="">
      <p:transition spd="slow" advTm="100127"/>
    </mc:Fallback>
  </mc:AlternateContent>
</p:sld>
</file>

<file path=ppt/theme/theme1.xml><?xml version="1.0" encoding="utf-8"?>
<a:theme xmlns:a="http://schemas.openxmlformats.org/drawingml/2006/main" name="Office Theme">
  <a:themeElements>
    <a:clrScheme name="LMTemplate_Colors">
      <a:dk1>
        <a:srgbClr val="63666A"/>
      </a:dk1>
      <a:lt1>
        <a:sysClr val="window" lastClr="FFFFFF"/>
      </a:lt1>
      <a:dk2>
        <a:srgbClr val="000000"/>
      </a:dk2>
      <a:lt2>
        <a:srgbClr val="E7E6E6"/>
      </a:lt2>
      <a:accent1>
        <a:srgbClr val="002F6C"/>
      </a:accent1>
      <a:accent2>
        <a:srgbClr val="00A3E0"/>
      </a:accent2>
      <a:accent3>
        <a:srgbClr val="007396"/>
      </a:accent3>
      <a:accent4>
        <a:srgbClr val="833177"/>
      </a:accent4>
      <a:accent5>
        <a:srgbClr val="43B02A"/>
      </a:accent5>
      <a:accent6>
        <a:srgbClr val="FFCD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ckheed Martin PowerPoint_2018_Blue-Title2" id="{FF18C928-1474-A540-8A09-1C36D92B1F60}" vid="{5E11714D-AF48-9E40-8241-CE818B50FA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7BCFF8AA202439F924D3326B1F413" ma:contentTypeVersion="0" ma:contentTypeDescription="Create a new document." ma:contentTypeScope="" ma:versionID="2dc9e8a03c3235e7f9b7aecab2b5b0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D910FE-BA35-46CD-9006-7B6EAFC62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632110-D8E3-4977-94F0-F40B5C91A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99D200-8C76-4381-B149-0ABAA83066DA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61bd46e-921f-4b2f-94f6-3f9bfcdede32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1042a8a7-e606-4d6a-9cd6-c2fbda9658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18732</TotalTime>
  <Words>1385</Words>
  <Application>Microsoft Office PowerPoint</Application>
  <PresentationFormat>Widescreen</PresentationFormat>
  <Paragraphs>223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Agency FB</vt:lpstr>
      <vt:lpstr>Arial</vt:lpstr>
      <vt:lpstr>Calibri</vt:lpstr>
      <vt:lpstr>Wingdings</vt:lpstr>
      <vt:lpstr>Office Theme</vt:lpstr>
      <vt:lpstr>Insider Threat in the Age of COVID</vt:lpstr>
      <vt:lpstr>Insider Threat Definition</vt:lpstr>
      <vt:lpstr>Types of Insider Threats</vt:lpstr>
      <vt:lpstr>Spectrum of Behavior</vt:lpstr>
      <vt:lpstr>Statistics</vt:lpstr>
      <vt:lpstr>COVID Threat Atmosphere</vt:lpstr>
      <vt:lpstr>After-Effects of Telecommuting</vt:lpstr>
      <vt:lpstr>Vulnerabilities</vt:lpstr>
      <vt:lpstr>Vulnerabilities</vt:lpstr>
      <vt:lpstr>Mitigations</vt:lpstr>
      <vt:lpstr>Supervisor/Manager Potential Actions</vt:lpstr>
      <vt:lpstr>Tips for Working From Home</vt:lpstr>
      <vt:lpstr>Don’t Be a Negligent Insider</vt:lpstr>
      <vt:lpstr>2020 Case Studies</vt:lpstr>
      <vt:lpstr>Medical Packaging Company-Chris Dobbins</vt:lpstr>
      <vt:lpstr>Roblox Incident</vt:lpstr>
      <vt:lpstr>Jean Patrice Delia</vt:lpstr>
      <vt:lpstr>Vishing Scam</vt:lpstr>
      <vt:lpstr>Parting Thoughts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Roberts, Pierce C (US)</dc:creator>
  <cp:keywords>Lockheed Martin Proprietary Information</cp:keywords>
  <dc:description/>
  <cp:lastModifiedBy>Roberts, Pierce C (US)</cp:lastModifiedBy>
  <cp:revision>168</cp:revision>
  <dcterms:created xsi:type="dcterms:W3CDTF">2018-09-19T12:26:03Z</dcterms:created>
  <dcterms:modified xsi:type="dcterms:W3CDTF">2022-02-23T23:47:56Z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0x0101009257BCFF8AA202439F924D3326B1F413</vt:lpwstr>
  </property>
  <property fmtid="{D5CDD505-2E9C-101B-9397-08002B2CF9AE}" pid="3" name="Enterprise Keywords">
    <vt:lpwstr/>
  </property>
  <property fmtid="{D5CDD505-2E9C-101B-9397-08002B2CF9AE}" pid="4" name="checkedProgramsCount">
    <vt:i4>0</vt:i4>
  </property>
  <property fmtid="{D5CDD505-2E9C-101B-9397-08002B2CF9AE}" pid="5" name="sip_cache_lock_id">
    <vt:lpwstr>11637091906560000000</vt:lpwstr>
  </property>
  <property fmtid="{D5CDD505-2E9C-101B-9397-08002B2CF9AE}" pid="6" name="lmss_lock_sip_cache">
    <vt:lpwstr>;#Unrestricted;#~#~#~#~#</vt:lpwstr>
  </property>
  <property fmtid="{D5CDD505-2E9C-101B-9397-08002B2CF9AE}" pid="7" name="office_lock_sip_cache">
    <vt:lpwstr>;#Unrestricted;#~#~#~#~#</vt:lpwstr>
  </property>
  <property fmtid="{D5CDD505-2E9C-101B-9397-08002B2CF9AE}" pid="8" name="LM SIP Document Sensitivity">
    <vt:lpwstr>Lockheed Martin Proprietary Information</vt:lpwstr>
  </property>
  <property fmtid="{D5CDD505-2E9C-101B-9397-08002B2CF9AE}" pid="9" name="Document Author">
    <vt:lpwstr>US\e347129</vt:lpwstr>
  </property>
  <property fmtid="{D5CDD505-2E9C-101B-9397-08002B2CF9AE}" pid="10" name="Document Sensitivity">
    <vt:lpwstr>2</vt:lpwstr>
  </property>
  <property fmtid="{D5CDD505-2E9C-101B-9397-08002B2CF9AE}" pid="11" name="ThirdParty">
    <vt:lpwstr/>
  </property>
  <property fmtid="{D5CDD505-2E9C-101B-9397-08002B2CF9AE}" pid="12" name="OCI Restriction">
    <vt:bool>false</vt:bool>
  </property>
  <property fmtid="{D5CDD505-2E9C-101B-9397-08002B2CF9AE}" pid="13" name="OCI Additional Info">
    <vt:lpwstr/>
  </property>
  <property fmtid="{D5CDD505-2E9C-101B-9397-08002B2CF9AE}" pid="14" name="Allow Header Overwrite">
    <vt:bool>true</vt:bool>
  </property>
  <property fmtid="{D5CDD505-2E9C-101B-9397-08002B2CF9AE}" pid="15" name="Allow Footer Overwrite">
    <vt:bool>true</vt:bool>
  </property>
  <property fmtid="{D5CDD505-2E9C-101B-9397-08002B2CF9AE}" pid="16" name="Multiple Selected">
    <vt:lpwstr>-1</vt:lpwstr>
  </property>
  <property fmtid="{D5CDD505-2E9C-101B-9397-08002B2CF9AE}" pid="17" name="SIPLongWording">
    <vt:lpwstr>Lockheed Martin Proprietary Information_x000d_
_x000d_
</vt:lpwstr>
  </property>
  <property fmtid="{D5CDD505-2E9C-101B-9397-08002B2CF9AE}" pid="18" name="ExpCountry">
    <vt:lpwstr/>
  </property>
</Properties>
</file>